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420" autoAdjust="0"/>
  </p:normalViewPr>
  <p:slideViewPr>
    <p:cSldViewPr>
      <p:cViewPr>
        <p:scale>
          <a:sx n="78" d="100"/>
          <a:sy n="78" d="100"/>
        </p:scale>
        <p:origin x="-62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aug16\&#1056;&#1072;&#1073;&#1086;&#1095;&#1080;&#1081;%20&#1089;&#1090;&#1086;&#1083;\&#1064;&#1084;&#1077;&#1083;&#1105;&#1074;&#1072;%20&#1040;.&#1057;\&#1043;&#1088;&#1072;&#1092;&#1080;&#1082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1.8330403916094841E-2"/>
          <c:y val="0"/>
          <c:w val="0.45893436184070802"/>
          <c:h val="0.95325151288411214"/>
        </c:manualLayout>
      </c:layout>
      <c:barChart>
        <c:barDir val="bar"/>
        <c:grouping val="clustered"/>
        <c:ser>
          <c:idx val="1"/>
          <c:order val="1"/>
          <c:dLbls>
            <c:showVal val="1"/>
          </c:dLbls>
          <c:cat>
            <c:numRef>
              <c:f>Лист3!$A$1:$A$22</c:f>
              <c:numCache>
                <c:formatCode>General</c:formatCode>
                <c:ptCount val="22"/>
              </c:numCache>
            </c:numRef>
          </c:cat>
          <c:val>
            <c:numRef>
              <c:f>Лист3!$B$1:$B$22</c:f>
              <c:numCache>
                <c:formatCode>General</c:formatCode>
                <c:ptCount val="22"/>
              </c:numCache>
            </c:numRef>
          </c:val>
        </c:ser>
        <c:ser>
          <c:idx val="0"/>
          <c:order val="0"/>
          <c:dLbls>
            <c:txPr>
              <a:bodyPr rot="0"/>
              <a:lstStyle/>
              <a:p>
                <a:pPr>
                  <a:defRPr sz="900" baseline="0"/>
                </a:pPr>
                <a:endParaRPr lang="ru-RU"/>
              </a:p>
            </c:txPr>
            <c:showVal val="1"/>
          </c:dLbls>
          <c:cat>
            <c:strRef>
              <c:f>Лист1!$A$1:$A$22</c:f>
              <c:strCache>
                <c:ptCount val="22"/>
                <c:pt idx="0">
                  <c:v>Производство готовых металлических изделий, кроме машин и оборудования</c:v>
                </c:pt>
                <c:pt idx="1">
                  <c:v>Производство компьютеров, электронных и оптических изделий</c:v>
                </c:pt>
                <c:pt idx="2">
                  <c:v>Производство прочих транспортных средств и оборудования</c:v>
                </c:pt>
                <c:pt idx="3">
                  <c:v>Производство кожи и изделий из кожи</c:v>
                </c:pt>
                <c:pt idx="4">
                  <c:v>Деятельность полиграфическая и копирование носителей информации</c:v>
                </c:pt>
                <c:pt idx="5">
                  <c:v>Производство текстильных изделий</c:v>
                </c:pt>
                <c:pt idx="6">
                  <c:v>Производство химических веществ и химических продуктов</c:v>
                </c:pt>
                <c:pt idx="7">
                  <c:v>Производство электрического оборудования</c:v>
                </c:pt>
                <c:pt idx="8">
                  <c:v>Производство лекарственных средств и материалов, применяемых в медицинских целях</c:v>
                </c:pt>
                <c:pt idx="9">
                  <c:v>Производство прочей неметаллической минеральной продукции</c:v>
                </c:pt>
                <c:pt idx="10">
                  <c:v>Производство прочих готовых изделий</c:v>
                </c:pt>
                <c:pt idx="11">
                  <c:v>Производство пищевых продуктов</c:v>
                </c:pt>
                <c:pt idx="12">
                  <c:v>Обработка древесины и производство изделий из дерева и пробки, кроме мебели</c:v>
                </c:pt>
                <c:pt idx="13">
                  <c:v>Производство одежды</c:v>
                </c:pt>
                <c:pt idx="14">
                  <c:v>Производство автотранспортных средств, прицепов и полуприцепов</c:v>
                </c:pt>
                <c:pt idx="15">
                  <c:v>Производство металлургическое</c:v>
                </c:pt>
                <c:pt idx="16">
                  <c:v>Производство напитков</c:v>
                </c:pt>
                <c:pt idx="17">
                  <c:v>Производство машин и оборудования, не включенных в другие группировки</c:v>
                </c:pt>
                <c:pt idx="18">
                  <c:v>Производство мебели</c:v>
                </c:pt>
                <c:pt idx="19">
                  <c:v>Производство бумаги и бумажных изделий</c:v>
                </c:pt>
                <c:pt idx="20">
                  <c:v>Производство резиновых и пластмассовых изделий</c:v>
                </c:pt>
                <c:pt idx="21">
                  <c:v>Промышленное производство (промышленность)</c:v>
                </c:pt>
              </c:strCache>
            </c:strRef>
          </c:cat>
          <c:val>
            <c:numRef>
              <c:f>Лист1!$B$1:$B$22</c:f>
              <c:numCache>
                <c:formatCode>General</c:formatCode>
                <c:ptCount val="22"/>
                <c:pt idx="0">
                  <c:v>-65.599999999999994</c:v>
                </c:pt>
                <c:pt idx="1">
                  <c:v>-59.3</c:v>
                </c:pt>
                <c:pt idx="2">
                  <c:v>-57.9</c:v>
                </c:pt>
                <c:pt idx="3">
                  <c:v>-45.3</c:v>
                </c:pt>
                <c:pt idx="4">
                  <c:v>-41.4</c:v>
                </c:pt>
                <c:pt idx="5">
                  <c:v>-41</c:v>
                </c:pt>
                <c:pt idx="6">
                  <c:v>-27.9</c:v>
                </c:pt>
                <c:pt idx="7">
                  <c:v>-12.6</c:v>
                </c:pt>
                <c:pt idx="8">
                  <c:v>-10.4</c:v>
                </c:pt>
                <c:pt idx="9">
                  <c:v>-3.4</c:v>
                </c:pt>
                <c:pt idx="10">
                  <c:v>-0.3</c:v>
                </c:pt>
                <c:pt idx="11">
                  <c:v>2</c:v>
                </c:pt>
                <c:pt idx="12">
                  <c:v>16.7</c:v>
                </c:pt>
                <c:pt idx="13">
                  <c:v>17.100000000000001</c:v>
                </c:pt>
                <c:pt idx="14">
                  <c:v>18.3</c:v>
                </c:pt>
                <c:pt idx="15">
                  <c:v>22.5</c:v>
                </c:pt>
                <c:pt idx="16">
                  <c:v>26.1</c:v>
                </c:pt>
                <c:pt idx="17">
                  <c:v>27.3</c:v>
                </c:pt>
                <c:pt idx="18">
                  <c:v>41.7</c:v>
                </c:pt>
                <c:pt idx="19">
                  <c:v>44.3</c:v>
                </c:pt>
                <c:pt idx="20">
                  <c:v>63.4</c:v>
                </c:pt>
                <c:pt idx="21">
                  <c:v>-13.9</c:v>
                </c:pt>
              </c:numCache>
            </c:numRef>
          </c:val>
        </c:ser>
        <c:dLbls>
          <c:showVal val="1"/>
        </c:dLbls>
        <c:axId val="66355200"/>
        <c:axId val="66356736"/>
      </c:barChart>
      <c:catAx>
        <c:axId val="66355200"/>
        <c:scaling>
          <c:orientation val="minMax"/>
        </c:scaling>
        <c:axPos val="l"/>
        <c:numFmt formatCode="General" sourceLinked="1"/>
        <c:majorTickMark val="in"/>
        <c:tickLblPos val="high"/>
        <c:txPr>
          <a:bodyPr rot="0" vert="horz"/>
          <a:lstStyle/>
          <a:p>
            <a:pPr>
              <a:defRPr sz="800" baseline="0"/>
            </a:pPr>
            <a:endParaRPr lang="ru-RU"/>
          </a:p>
        </c:txPr>
        <c:crossAx val="66356736"/>
        <c:crosses val="autoZero"/>
        <c:auto val="1"/>
        <c:lblAlgn val="ctr"/>
        <c:lblOffset val="100"/>
      </c:catAx>
      <c:valAx>
        <c:axId val="663567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50" baseline="0"/>
            </a:pPr>
            <a:endParaRPr lang="ru-RU"/>
          </a:p>
        </c:txPr>
        <c:crossAx val="66355200"/>
        <c:crosses val="autoZero"/>
        <c:crossBetween val="between"/>
      </c:valAx>
    </c:plotArea>
    <c:plotVisOnly val="1"/>
  </c:chart>
  <c:txPr>
    <a:bodyPr/>
    <a:lstStyle/>
    <a:p>
      <a:pPr>
        <a:defRPr sz="1100" baseline="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0.88889</cdr:x>
      <cdr:y>0.33198</cdr:y>
    </cdr:from>
    <cdr:to>
      <cdr:x>1</cdr:x>
      <cdr:y>0.48199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52" y="2023634"/>
          <a:ext cx="92869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0.37886</cdr:y>
    </cdr:from>
    <cdr:to>
      <cdr:x>0.03361</cdr:x>
      <cdr:y>0.52887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-1028672" y="2623710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В процентах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7DC8-F519-425E-8582-345B564C53BE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BD517-8D3C-4BF8-9B37-D81F7BFA9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BD517-8D3C-4BF8-9B37-D81F7BFA949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01E07-A1A2-4E53-B0EC-211D6F314FA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1.jpeg"/><Relationship Id="rId21" Type="http://schemas.openxmlformats.org/officeDocument/2006/relationships/image" Target="../media/image18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5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24" Type="http://schemas.openxmlformats.org/officeDocument/2006/relationships/image" Target="../media/image21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chart" Target="../charts/chart1.xml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АНЯ\Картинки\Электрооборуд.jpg" hidden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928670"/>
            <a:ext cx="876272" cy="300014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296842"/>
          </a:xfrm>
        </p:spPr>
        <p:txBody>
          <a:bodyPr rot="0">
            <a:noAutofit/>
          </a:bodyPr>
          <a:lstStyle/>
          <a:p>
            <a:r>
              <a:rPr lang="ru-RU" sz="1600" b="1" dirty="0" smtClean="0"/>
              <a:t>Промышленное производство в Удмуртской Республике в </a:t>
            </a:r>
            <a:r>
              <a:rPr lang="ru-RU" sz="1600" b="1" smtClean="0"/>
              <a:t>январе-марте 2017 </a:t>
            </a:r>
            <a:r>
              <a:rPr lang="ru-RU" sz="1600" b="1" dirty="0" smtClean="0"/>
              <a:t>года                                                 </a:t>
            </a:r>
            <a:endParaRPr lang="ru-RU" sz="1600" b="1" dirty="0"/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/>
        </p:nvGraphicFramePr>
        <p:xfrm>
          <a:off x="428596" y="476672"/>
          <a:ext cx="8501122" cy="60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2" descr="C:\АНЯ\Картинки\Целл-бу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459879"/>
            <a:ext cx="1224136" cy="253395"/>
          </a:xfrm>
          <a:prstGeom prst="rect">
            <a:avLst/>
          </a:prstGeom>
          <a:noFill/>
        </p:spPr>
      </p:pic>
      <p:pic>
        <p:nvPicPr>
          <p:cNvPr id="8" name="Picture 14" descr="C:\АНЯ\Картинки\Текстильно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564904"/>
            <a:ext cx="1285884" cy="288032"/>
          </a:xfrm>
          <a:prstGeom prst="rect">
            <a:avLst/>
          </a:prstGeom>
          <a:noFill/>
        </p:spPr>
      </p:pic>
      <p:pic>
        <p:nvPicPr>
          <p:cNvPr id="9" name="Рисунок 8" descr="C:\statek\автом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2204864"/>
            <a:ext cx="128588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АНЯ\Картинки\Пищев про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1700808"/>
            <a:ext cx="1285884" cy="288032"/>
          </a:xfrm>
          <a:prstGeom prst="rect">
            <a:avLst/>
          </a:prstGeom>
          <a:noFill/>
        </p:spPr>
      </p:pic>
      <p:pic>
        <p:nvPicPr>
          <p:cNvPr id="12" name="Picture 7" descr="C:\АНЯ\Картинки\Химическое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4509120"/>
            <a:ext cx="1285884" cy="214314"/>
          </a:xfrm>
          <a:prstGeom prst="rect">
            <a:avLst/>
          </a:prstGeom>
          <a:noFill/>
        </p:spPr>
      </p:pic>
      <p:pic>
        <p:nvPicPr>
          <p:cNvPr id="13" name="Picture 8" descr="C:\АНЯ\Картинки\Резин и пластм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836712"/>
            <a:ext cx="1268006" cy="214314"/>
          </a:xfrm>
          <a:prstGeom prst="rect">
            <a:avLst/>
          </a:prstGeom>
          <a:noFill/>
        </p:spPr>
      </p:pic>
      <p:pic>
        <p:nvPicPr>
          <p:cNvPr id="14" name="Picture 4" descr="C:\АНЯ\Картинки\Обработка древ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99592" y="2852936"/>
            <a:ext cx="1285884" cy="214314"/>
          </a:xfrm>
          <a:prstGeom prst="rect">
            <a:avLst/>
          </a:prstGeom>
          <a:noFill/>
        </p:spPr>
      </p:pic>
      <p:pic>
        <p:nvPicPr>
          <p:cNvPr id="16" name="Picture 11" descr="C:\АНЯ\Картинки\Металлургия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99592" y="1988840"/>
            <a:ext cx="1285884" cy="288032"/>
          </a:xfrm>
          <a:prstGeom prst="rect">
            <a:avLst/>
          </a:prstGeom>
          <a:noFill/>
        </p:spPr>
      </p:pic>
      <p:pic>
        <p:nvPicPr>
          <p:cNvPr id="17" name="Picture 3" descr="C:\АНЯ\Картинки\Кожи и изделий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71800" y="5229200"/>
            <a:ext cx="1296144" cy="288032"/>
          </a:xfrm>
          <a:prstGeom prst="rect">
            <a:avLst/>
          </a:prstGeom>
          <a:noFill/>
        </p:spPr>
      </p:pic>
      <p:pic>
        <p:nvPicPr>
          <p:cNvPr id="20" name="Picture 9" descr="C:\АНЯ\Картинки\Целл-бумажн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99592" y="1052736"/>
            <a:ext cx="1285884" cy="21431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899592" y="6525344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Снижение, %</a:t>
            </a:r>
            <a:endParaRPr lang="ru-RU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3131840" y="6525344"/>
            <a:ext cx="9400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Прирост, %</a:t>
            </a:r>
          </a:p>
        </p:txBody>
      </p:sp>
      <p:pic>
        <p:nvPicPr>
          <p:cNvPr id="2056" name="Picture 8" descr="http://74-chelyabinsk.ru/cheljabinsk/photos/8921830/84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771800" y="4221088"/>
            <a:ext cx="1296144" cy="286322"/>
          </a:xfrm>
          <a:prstGeom prst="rect">
            <a:avLst/>
          </a:prstGeom>
          <a:noFill/>
        </p:spPr>
      </p:pic>
      <p:sp>
        <p:nvSpPr>
          <p:cNvPr id="2058" name="AutoShape 10" descr="https://im0-tub-ru.yandex.net/i?id=25a8cbb74e8ea0e69a980d0473291d41&amp;n=33&amp;h=215&amp;w=4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im0-tub-ru.yandex.net/i?id=25a8cbb74e8ea0e69a980d0473291d41&amp;n=33&amp;h=215&amp;w=4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im0-tub-ru.yandex.net/i?id=4487b5ee0005d8f754fb4d311eaec8c0&amp;n=33&amp;h=108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http://gotovieresheniya.ru/images/banners/5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771800" y="6021288"/>
            <a:ext cx="1285884" cy="288032"/>
          </a:xfrm>
          <a:prstGeom prst="rect">
            <a:avLst/>
          </a:prstGeom>
          <a:noFill/>
        </p:spPr>
      </p:pic>
      <p:sp>
        <p:nvSpPr>
          <p:cNvPr id="2070" name="AutoShape 22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AutoShape 24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AutoShape 26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8" name="Picture 30" descr="http://meatinfo.ru/data/news/356896/chickens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99592" y="3068960"/>
            <a:ext cx="1285884" cy="3175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771800" y="3645024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flipV="1">
            <a:off x="2771800" y="5517232"/>
            <a:ext cx="129614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771801" y="5733256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771800" y="4725144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771800" y="4941168"/>
            <a:ext cx="1296144" cy="27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99593" y="1556792"/>
            <a:ext cx="1296144" cy="203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771800" y="3356992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771800" y="3933056"/>
            <a:ext cx="1296144" cy="27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99591" y="1268760"/>
            <a:ext cx="1296145" cy="28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393</TotalTime>
  <Words>18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Промышленное производство в Удмуртской Республике в январе-марте 2017 года                                    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64</cp:revision>
  <dcterms:created xsi:type="dcterms:W3CDTF">2016-10-21T07:18:23Z</dcterms:created>
  <dcterms:modified xsi:type="dcterms:W3CDTF">2017-04-25T08:54:41Z</dcterms:modified>
</cp:coreProperties>
</file>